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  <p:sldMasterId id="2147483706" r:id="rId3"/>
  </p:sldMasterIdLst>
  <p:sldIdLst>
    <p:sldId id="283" r:id="rId4"/>
    <p:sldId id="284" r:id="rId5"/>
    <p:sldId id="273" r:id="rId6"/>
    <p:sldId id="256" r:id="rId7"/>
    <p:sldId id="260" r:id="rId8"/>
    <p:sldId id="288" r:id="rId9"/>
    <p:sldId id="265" r:id="rId10"/>
    <p:sldId id="270" r:id="rId11"/>
    <p:sldId id="285" r:id="rId12"/>
    <p:sldId id="286" r:id="rId13"/>
    <p:sldId id="287" r:id="rId14"/>
    <p:sldId id="267" r:id="rId15"/>
    <p:sldId id="268" r:id="rId16"/>
    <p:sldId id="282" r:id="rId17"/>
    <p:sldId id="274" r:id="rId18"/>
    <p:sldId id="277" r:id="rId19"/>
    <p:sldId id="266" r:id="rId20"/>
    <p:sldId id="264" r:id="rId21"/>
    <p:sldId id="271" r:id="rId22"/>
    <p:sldId id="275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81"/>
    <a:srgbClr val="2F62A8"/>
    <a:srgbClr val="004896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 autoAdjust="0"/>
    <p:restoredTop sz="93712"/>
  </p:normalViewPr>
  <p:slideViewPr>
    <p:cSldViewPr snapToGrid="0" snapToObjects="1">
      <p:cViewPr varScale="1">
        <p:scale>
          <a:sx n="68" d="100"/>
          <a:sy n="68" d="100"/>
        </p:scale>
        <p:origin x="420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tif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rgbClr val="003E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rgbClr val="003E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rgbClr val="003E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768069" y="-689529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003E81"/>
                </a:gs>
                <a:gs pos="41000">
                  <a:srgbClr val="003E81">
                    <a:alpha val="42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003E81"/>
                </a:gs>
                <a:gs pos="40000">
                  <a:srgbClr val="003E81">
                    <a:alpha val="51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rgbClr val="003E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76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486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 16"/>
          <p:cNvGrpSpPr/>
          <p:nvPr userDrawn="1"/>
        </p:nvGrpSpPr>
        <p:grpSpPr>
          <a:xfrm>
            <a:off x="-2768069" y="-689529"/>
            <a:ext cx="8744932" cy="8460344"/>
            <a:chOff x="3447068" y="836877"/>
            <a:chExt cx="5039295" cy="4875300"/>
          </a:xfrm>
        </p:grpSpPr>
        <p:sp>
          <p:nvSpPr>
            <p:cNvPr id="18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003E81"/>
                </a:gs>
                <a:gs pos="41000">
                  <a:srgbClr val="003E81">
                    <a:alpha val="42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21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003E81"/>
                </a:gs>
                <a:gs pos="40000">
                  <a:srgbClr val="003E81">
                    <a:alpha val="51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 18"/>
          <p:cNvGrpSpPr/>
          <p:nvPr userDrawn="1"/>
        </p:nvGrpSpPr>
        <p:grpSpPr>
          <a:xfrm>
            <a:off x="-2970361" y="-937528"/>
            <a:ext cx="8457367" cy="8765304"/>
            <a:chOff x="3330497" y="693967"/>
            <a:chExt cx="4873585" cy="5051034"/>
          </a:xfrm>
        </p:grpSpPr>
        <p:sp>
          <p:nvSpPr>
            <p:cNvPr id="20" name="椭圆 1"/>
            <p:cNvSpPr/>
            <p:nvPr userDrawn="1"/>
          </p:nvSpPr>
          <p:spPr>
            <a:xfrm>
              <a:off x="3330497" y="69396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rgbClr val="003E81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25" name="椭圆 1"/>
            <p:cNvSpPr/>
            <p:nvPr userDrawn="1"/>
          </p:nvSpPr>
          <p:spPr>
            <a:xfrm rot="8851590">
              <a:off x="3330498" y="1252803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003E81"/>
                </a:gs>
                <a:gs pos="40000">
                  <a:srgbClr val="003E81">
                    <a:alpha val="51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 22"/>
          <p:cNvGrpSpPr/>
          <p:nvPr userDrawn="1"/>
        </p:nvGrpSpPr>
        <p:grpSpPr>
          <a:xfrm>
            <a:off x="-2768069" y="-689529"/>
            <a:ext cx="8744932" cy="8460344"/>
            <a:chOff x="3447068" y="836877"/>
            <a:chExt cx="5039295" cy="4875300"/>
          </a:xfrm>
        </p:grpSpPr>
        <p:sp>
          <p:nvSpPr>
            <p:cNvPr id="24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003E81"/>
                </a:gs>
                <a:gs pos="41000">
                  <a:srgbClr val="003E81">
                    <a:alpha val="42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27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003E81"/>
                </a:gs>
                <a:gs pos="40000">
                  <a:srgbClr val="003E81">
                    <a:alpha val="51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rgbClr val="003E8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92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2141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6B768C5F-8225-8951-A8E2-43AAC469E085}"/>
              </a:ext>
            </a:extLst>
          </p:cNvPr>
          <p:cNvSpPr txBox="1"/>
          <p:nvPr/>
        </p:nvSpPr>
        <p:spPr>
          <a:xfrm>
            <a:off x="855929" y="4353150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6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答辩人：束文尧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1C8D41D-4A80-E6DB-39B7-D5C4F899FFA1}"/>
              </a:ext>
            </a:extLst>
          </p:cNvPr>
          <p:cNvSpPr txBox="1"/>
          <p:nvPr/>
        </p:nvSpPr>
        <p:spPr>
          <a:xfrm>
            <a:off x="740317" y="3403239"/>
            <a:ext cx="5099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Source Han Serif SC SemiBold" panose="02020400000000000000" pitchFamily="18" charset="-128"/>
                <a:ea typeface="Source Han Serif SC SemiBold" panose="02020400000000000000" pitchFamily="18" charset="-128"/>
                <a:cs typeface="Arial" panose="020B0604020202020204" pitchFamily="34" charset="0"/>
              </a:rPr>
              <a:t>——</a:t>
            </a:r>
            <a:r>
              <a:rPr kumimoji="1" lang="zh-CN" altLang="en-US" sz="36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Source Han Serif SC SemiBold" panose="02020400000000000000" pitchFamily="18" charset="-128"/>
                <a:ea typeface="Source Han Serif SC SemiBold" panose="02020400000000000000" pitchFamily="18" charset="-128"/>
                <a:cs typeface="Arial" panose="020B0604020202020204" pitchFamily="34" charset="0"/>
              </a:rPr>
              <a:t>玩转立体影像</a:t>
            </a:r>
            <a:r>
              <a:rPr kumimoji="1" lang="zh-CN" altLang="en-US" sz="3600" b="1" spc="3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erif SC SemiBold" panose="02020400000000000000" pitchFamily="18" charset="-128"/>
                <a:ea typeface="Source Han Serif SC SemiBold" panose="02020400000000000000" pitchFamily="18" charset="-128"/>
                <a:cs typeface="Arial" panose="020B0604020202020204" pitchFamily="34" charset="0"/>
              </a:rPr>
              <a:t>装置</a:t>
            </a:r>
            <a:endParaRPr kumimoji="1" lang="zh-CN" altLang="en-US" sz="36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Source Han Serif SC SemiBold" panose="02020400000000000000" pitchFamily="18" charset="-128"/>
              <a:ea typeface="Source Han Serif SC SemiBold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CD29D84-AF91-D5B0-F50E-2906A9D0B238}"/>
              </a:ext>
            </a:extLst>
          </p:cNvPr>
          <p:cNvSpPr/>
          <p:nvPr/>
        </p:nvSpPr>
        <p:spPr>
          <a:xfrm>
            <a:off x="1182755" y="2201010"/>
            <a:ext cx="637866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just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66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Source Han Serif SC Heavy" panose="02020400000000000000" pitchFamily="18" charset="-128"/>
                <a:ea typeface="Source Han Serif SC Heavy" panose="02020400000000000000" pitchFamily="18" charset="-128"/>
                <a:cs typeface="Arial" panose="020B0604020202020204" pitchFamily="34" charset="0"/>
              </a:rPr>
              <a:t>映时投影微摆件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FE4B9AA-0454-3FA6-76B6-EFCA19C87162}"/>
              </a:ext>
            </a:extLst>
          </p:cNvPr>
          <p:cNvSpPr txBox="1"/>
          <p:nvPr/>
        </p:nvSpPr>
        <p:spPr>
          <a:xfrm>
            <a:off x="2818824" y="4353149"/>
            <a:ext cx="40831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6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小组成员：刘子博、束文尧、王越洋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07BB454-6092-5826-43E5-0AEB0990E1F3}"/>
              </a:ext>
            </a:extLst>
          </p:cNvPr>
          <p:cNvSpPr txBox="1"/>
          <p:nvPr/>
        </p:nvSpPr>
        <p:spPr>
          <a:xfrm>
            <a:off x="855929" y="4731138"/>
            <a:ext cx="16305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6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2022.11.28</a:t>
            </a:r>
            <a:endParaRPr kumimoji="1" lang="zh-CN" altLang="en-US" sz="16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C54E9D5-53B7-73B6-F8F5-87E71DF69B5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7592" y="1364067"/>
            <a:ext cx="3756578" cy="72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47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8D14269-EFE2-21C6-129B-3FE35D8248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04 </a:t>
            </a:r>
            <a:r>
              <a:rPr lang="zh-CN" altLang="en-US" dirty="0"/>
              <a:t>关键代码展示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73C4FD2-2AFC-B9B9-8B4D-BC95FC341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84" y="979628"/>
            <a:ext cx="5356988" cy="539471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8B38106-3326-6BCD-1762-53130F7E6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183" y="979628"/>
            <a:ext cx="5544108" cy="504428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5F60AFD-EE4A-6260-7EAF-8BCC847AA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4259" y="4130552"/>
            <a:ext cx="2459143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40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2559CC3-52E8-40EB-F317-609E634FF5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04 </a:t>
            </a:r>
            <a:r>
              <a:rPr lang="zh-CN" altLang="en-US" dirty="0"/>
              <a:t>关键代码展示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C4FC41B-6026-690A-E203-E43380F60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4376" y="1075536"/>
            <a:ext cx="7275669" cy="20967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2E5C756-A89C-0A99-9117-54FCD5FD4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955" y="979628"/>
            <a:ext cx="4224894" cy="50906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033F7D7-3F0D-8242-BE06-17F1A3A87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9250" y="4482219"/>
            <a:ext cx="2800350" cy="237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264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-8375" r="69791"/>
          <a:stretch/>
        </p:blipFill>
        <p:spPr>
          <a:xfrm>
            <a:off x="-1344876" y="4701096"/>
            <a:ext cx="3769087" cy="3644263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E81"/>
                </a:solidFill>
              </a:rPr>
              <a:t>05 </a:t>
            </a:r>
            <a:r>
              <a:rPr kumimoji="1" lang="zh-CN" altLang="en-US" dirty="0">
                <a:solidFill>
                  <a:srgbClr val="003E81"/>
                </a:solidFill>
              </a:rPr>
              <a:t>使用说明及先进性</a:t>
            </a:r>
            <a:r>
              <a:rPr kumimoji="1" lang="en-US" altLang="zh-CN" dirty="0">
                <a:solidFill>
                  <a:srgbClr val="003E81"/>
                </a:solidFill>
              </a:rPr>
              <a:t> </a:t>
            </a:r>
            <a:endParaRPr kumimoji="1" lang="zh-CN" altLang="en-US" dirty="0">
              <a:solidFill>
                <a:srgbClr val="003E8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7050958" y="454127"/>
            <a:ext cx="765739" cy="45719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396633" y="956228"/>
            <a:ext cx="3803657" cy="1978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4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将开关打开置于有</a:t>
            </a:r>
            <a:r>
              <a:rPr lang="en-US" altLang="zh-CN" sz="2400" b="1" i="0" dirty="0" err="1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wifi</a:t>
            </a:r>
            <a:r>
              <a:rPr lang="zh-CN" altLang="en-US" sz="24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的地方即可享受</a:t>
            </a: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投影棱镜</a:t>
            </a:r>
            <a:r>
              <a:rPr lang="zh-CN" altLang="en-US" sz="24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带来的视觉盛宴，欣赏喜爱的动图以及精准知晓时间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093939" y="449582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使用说明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56675" y="449582"/>
            <a:ext cx="816249" cy="814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rgbClr val="003E81"/>
                </a:solidFill>
              </a:rPr>
              <a:t>01</a:t>
            </a:r>
          </a:p>
        </p:txBody>
      </p:sp>
      <p:sp>
        <p:nvSpPr>
          <p:cNvPr id="13" name="矩形 12"/>
          <p:cNvSpPr/>
          <p:nvPr/>
        </p:nvSpPr>
        <p:spPr>
          <a:xfrm flipV="1">
            <a:off x="7163412" y="3081064"/>
            <a:ext cx="765739" cy="45719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82820" y="3496803"/>
            <a:ext cx="3394779" cy="3264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将分光棱镜与</a:t>
            </a:r>
            <a:r>
              <a:rPr lang="zh-CN" altLang="en-US" sz="20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生活场景</a:t>
            </a:r>
            <a:r>
              <a:rPr lang="zh-CN" altLang="en-US" sz="20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相结合，一改以往可视化时钟平面的特性，让</a:t>
            </a:r>
            <a:r>
              <a:rPr lang="zh-CN" altLang="en-US" sz="20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其</a:t>
            </a:r>
            <a:r>
              <a:rPr lang="zh-CN" altLang="en-US" sz="20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的内容更加可视化，富有生动性与立体感，同时可脱机运行，可根据喜好更改动图、文字、表盘时间显示位置，具有更多的个性化与可玩性。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973509" y="3043346"/>
            <a:ext cx="954107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先进性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2902" y="3048498"/>
            <a:ext cx="816249" cy="814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rgbClr val="003E81"/>
                </a:solidFill>
              </a:rPr>
              <a:t>02</a:t>
            </a:r>
          </a:p>
        </p:txBody>
      </p:sp>
      <p:pic>
        <p:nvPicPr>
          <p:cNvPr id="6" name="QQ空间视频_202211301600121669795212742">
            <a:hlinkClick r:id="" action="ppaction://media"/>
            <a:extLst>
              <a:ext uri="{FF2B5EF4-FFF2-40B4-BE49-F238E27FC236}">
                <a16:creationId xmlns:a16="http://schemas.microsoft.com/office/drawing/2014/main" id="{6304D8E6-7B7B-9F95-3E8A-2E6E2B855B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840" y="1558722"/>
            <a:ext cx="6945938" cy="3907090"/>
          </a:xfrm>
          <a:prstGeom prst="rect">
            <a:avLst/>
          </a:prstGeom>
          <a:ln>
            <a:noFill/>
          </a:ln>
          <a:effectLst>
            <a:glow rad="228600">
              <a:srgbClr val="FFFFFF">
                <a:alpha val="40000"/>
              </a:srgbClr>
            </a:glow>
          </a:effectLst>
          <a:scene3d>
            <a:camera prst="orthographicFront"/>
            <a:lightRig rig="threePt" dir="t">
              <a:rot lat="0" lon="0" rev="2100000"/>
            </a:lightRig>
          </a:scene3d>
          <a:sp3d>
            <a:bevelT w="152400" h="101600" prst="slope"/>
          </a:sp3d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7888392" cy="721395"/>
          </a:xfrm>
        </p:spPr>
        <p:txBody>
          <a:bodyPr/>
          <a:lstStyle/>
          <a:p>
            <a:r>
              <a:rPr kumimoji="1" lang="zh-CN" altLang="en-US" dirty="0"/>
              <a:t>做投影时钟，做不被定义的时钟！ 深爱至死不渝</a:t>
            </a:r>
          </a:p>
        </p:txBody>
      </p:sp>
      <p:sp>
        <p:nvSpPr>
          <p:cNvPr id="6" name="文本框 8"/>
          <p:cNvSpPr txBox="1"/>
          <p:nvPr/>
        </p:nvSpPr>
        <p:spPr>
          <a:xfrm>
            <a:off x="1881712" y="5183091"/>
            <a:ext cx="8759883" cy="115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2800" b="1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推广前景：引领新一代时钟摆件风格，带给人们手表新体验，将受到新一代潮流年轻人的喜爱。</a:t>
            </a:r>
            <a:endParaRPr lang="zh-CN" altLang="en-US" sz="2800" b="1" dirty="0">
              <a:solidFill>
                <a:srgbClr val="000000"/>
              </a:solidFill>
              <a:latin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9742506" y="333552"/>
            <a:ext cx="2117688" cy="57075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684C2B0-2A46-1DF7-B12A-E805B85A1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5773" y="1759179"/>
            <a:ext cx="4830807" cy="29853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5531528-4817-5BC5-A552-A81391172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373" y="2045708"/>
            <a:ext cx="4628334" cy="26988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C453139-45A1-74D7-36CE-2C7B698F0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5285" y="1201448"/>
            <a:ext cx="5762475" cy="36031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1"/>
          <p:cNvSpPr txBox="1">
            <a:spLocks/>
          </p:cNvSpPr>
          <p:nvPr/>
        </p:nvSpPr>
        <p:spPr>
          <a:xfrm>
            <a:off x="3796956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1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AE2BB32-4782-370D-A1B3-A6246FE85AC2}"/>
              </a:ext>
            </a:extLst>
          </p:cNvPr>
          <p:cNvSpPr txBox="1"/>
          <p:nvPr/>
        </p:nvSpPr>
        <p:spPr>
          <a:xfrm>
            <a:off x="2609861" y="1673460"/>
            <a:ext cx="1045884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while(1)</a:t>
            </a:r>
            <a:br>
              <a:rPr lang="en-US" altLang="zh-CN" sz="5400" b="1" dirty="0">
                <a:solidFill>
                  <a:schemeClr val="bg1"/>
                </a:solidFill>
              </a:rPr>
            </a:br>
            <a:r>
              <a:rPr lang="en-US" altLang="zh-CN" sz="5400" b="1" dirty="0">
                <a:solidFill>
                  <a:schemeClr val="bg1"/>
                </a:solidFill>
              </a:rPr>
              <a:t>{	</a:t>
            </a:r>
            <a:br>
              <a:rPr lang="en-US" altLang="zh-CN" sz="5400" b="1" dirty="0">
                <a:solidFill>
                  <a:schemeClr val="bg1"/>
                </a:solidFill>
              </a:rPr>
            </a:br>
            <a:r>
              <a:rPr lang="en-US" altLang="zh-CN" sz="5400" b="1" dirty="0">
                <a:solidFill>
                  <a:schemeClr val="bg1"/>
                </a:solidFill>
              </a:rPr>
              <a:t>	</a:t>
            </a:r>
            <a:r>
              <a:rPr lang="en-US" altLang="zh-CN" sz="5400" b="1" dirty="0" err="1">
                <a:solidFill>
                  <a:schemeClr val="bg1"/>
                </a:solidFill>
              </a:rPr>
              <a:t>printf</a:t>
            </a:r>
            <a:r>
              <a:rPr lang="en-US" altLang="zh-CN" sz="5400" b="1" dirty="0">
                <a:solidFill>
                  <a:schemeClr val="bg1"/>
                </a:solidFill>
              </a:rPr>
              <a:t>(“Thanks.”);</a:t>
            </a:r>
            <a:br>
              <a:rPr lang="en-US" altLang="zh-CN" sz="5400" b="1" dirty="0">
                <a:solidFill>
                  <a:schemeClr val="bg1"/>
                </a:solidFill>
              </a:rPr>
            </a:br>
            <a:r>
              <a:rPr lang="en-US" altLang="zh-CN" sz="5400" b="1" dirty="0">
                <a:solidFill>
                  <a:schemeClr val="bg1"/>
                </a:solidFill>
              </a:rPr>
              <a:t>}</a:t>
            </a:r>
            <a:br>
              <a:rPr lang="en-US" altLang="zh-CN" sz="5400" b="1" dirty="0">
                <a:solidFill>
                  <a:schemeClr val="bg1"/>
                </a:solidFill>
              </a:rPr>
            </a:br>
            <a:endParaRPr lang="zh-CN" altLang="en-US" sz="5400" b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2DA9A1-F111-C9FD-04C9-F8BB8FEA0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499" y="3872134"/>
            <a:ext cx="3425825" cy="261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3E81"/>
              </a:solidFill>
            </a:endParaRPr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3E81"/>
              </a:solidFill>
            </a:endParaRPr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3E81"/>
              </a:solidFill>
            </a:endParaRPr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3E81"/>
              </a:solidFill>
            </a:endParaRPr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 </a:t>
            </a:r>
            <a:r>
              <a:rPr kumimoji="1" lang="zh-CN" altLang="en-US" dirty="0"/>
              <a:t>成为一个堪当民族大任的人</a:t>
            </a:r>
          </a:p>
        </p:txBody>
      </p:sp>
      <p:pic>
        <p:nvPicPr>
          <p:cNvPr id="48" name="图片 47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-8375" r="69791"/>
          <a:stretch/>
        </p:blipFill>
        <p:spPr>
          <a:xfrm>
            <a:off x="9913955" y="4136066"/>
            <a:ext cx="3769087" cy="364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91" b="40116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-8375" r="69791"/>
          <a:stretch/>
        </p:blipFill>
        <p:spPr>
          <a:xfrm>
            <a:off x="-1350761" y="4737351"/>
            <a:ext cx="3769087" cy="3644263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E81"/>
                </a:solidFill>
              </a:rPr>
              <a:t>05 </a:t>
            </a:r>
            <a:r>
              <a:rPr kumimoji="1" lang="zh-CN" altLang="en-US" dirty="0">
                <a:solidFill>
                  <a:srgbClr val="003E81"/>
                </a:solidFill>
              </a:rPr>
              <a:t>总结（视频）</a:t>
            </a:r>
          </a:p>
        </p:txBody>
      </p:sp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solidFill>
                <a:srgbClr val="003E81"/>
              </a:solidFill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089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3086" y="1749157"/>
            <a:ext cx="3300312" cy="220624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626" y="1749157"/>
            <a:ext cx="3300312" cy="22062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6" y="1749157"/>
            <a:ext cx="3300312" cy="2206245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grpSp>
        <p:nvGrpSpPr>
          <p:cNvPr id="20" name="组 19"/>
          <p:cNvGrpSpPr/>
          <p:nvPr/>
        </p:nvGrpSpPr>
        <p:grpSpPr>
          <a:xfrm>
            <a:off x="930166" y="3604676"/>
            <a:ext cx="3300312" cy="2553753"/>
            <a:chOff x="930166" y="3604676"/>
            <a:chExt cx="3300312" cy="2553753"/>
          </a:xfrm>
          <a:solidFill>
            <a:srgbClr val="003E81"/>
          </a:solidFill>
        </p:grpSpPr>
        <p:sp>
          <p:nvSpPr>
            <p:cNvPr id="18" name="矩形 17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grpSp>
        <p:nvGrpSpPr>
          <p:cNvPr id="24" name="组 23"/>
          <p:cNvGrpSpPr/>
          <p:nvPr/>
        </p:nvGrpSpPr>
        <p:grpSpPr>
          <a:xfrm>
            <a:off x="4466626" y="3604676"/>
            <a:ext cx="3300312" cy="2553753"/>
            <a:chOff x="930166" y="3604676"/>
            <a:chExt cx="3300312" cy="2553753"/>
          </a:xfrm>
          <a:solidFill>
            <a:srgbClr val="003E81"/>
          </a:solidFill>
        </p:grpSpPr>
        <p:sp>
          <p:nvSpPr>
            <p:cNvPr id="25" name="矩形 24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8003086" y="3604676"/>
            <a:ext cx="3300312" cy="2553753"/>
            <a:chOff x="930166" y="3604676"/>
            <a:chExt cx="3300312" cy="2553753"/>
          </a:xfrm>
          <a:solidFill>
            <a:srgbClr val="003E81"/>
          </a:solidFill>
        </p:grpSpPr>
        <p:sp>
          <p:nvSpPr>
            <p:cNvPr id="30" name="矩形 29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lum bright="100000"/>
          </a:blip>
          <a:stretch>
            <a:fillRect/>
          </a:stretch>
        </p:blipFill>
        <p:spPr>
          <a:xfrm>
            <a:off x="9742506" y="333552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53" name="图片 52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9742506" y="333552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612C69B-33FB-C362-A77D-50484AFC8C9B}"/>
              </a:ext>
            </a:extLst>
          </p:cNvPr>
          <p:cNvSpPr/>
          <p:nvPr/>
        </p:nvSpPr>
        <p:spPr>
          <a:xfrm>
            <a:off x="949131" y="788363"/>
            <a:ext cx="266611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72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Source Han Serif SC Heavy" panose="02020400000000000000" pitchFamily="18" charset="-128"/>
                <a:ea typeface="Source Han Serif SC Heavy" panose="02020400000000000000" pitchFamily="18" charset="-128"/>
                <a:cs typeface="Arial" panose="020B0604020202020204" pitchFamily="34" charset="0"/>
              </a:rPr>
              <a:t>目  录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900FA-27B8-4431-3167-0E30AFEF38EA}"/>
              </a:ext>
            </a:extLst>
          </p:cNvPr>
          <p:cNvSpPr/>
          <p:nvPr/>
        </p:nvSpPr>
        <p:spPr>
          <a:xfrm>
            <a:off x="851138" y="3040505"/>
            <a:ext cx="27751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AppleGothic" pitchFamily="2" charset="-127"/>
                <a:cs typeface="Times New Roman" panose="02020603050405020304" pitchFamily="18" charset="0"/>
              </a:rPr>
              <a:t>CONTENTS</a:t>
            </a:r>
            <a:endParaRPr kumimoji="1" lang="zh-CN" altLang="en-US" sz="2800" b="1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MF ShangYa (Noncommercial) Regular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11E1C05-5C9E-112A-7529-27019BC050CE}"/>
              </a:ext>
            </a:extLst>
          </p:cNvPr>
          <p:cNvSpPr/>
          <p:nvPr/>
        </p:nvSpPr>
        <p:spPr>
          <a:xfrm>
            <a:off x="6826084" y="629703"/>
            <a:ext cx="678208" cy="67820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DB51AE1-1C43-F495-7C8C-3D0EE19B5696}"/>
              </a:ext>
            </a:extLst>
          </p:cNvPr>
          <p:cNvSpPr txBox="1"/>
          <p:nvPr/>
        </p:nvSpPr>
        <p:spPr>
          <a:xfrm>
            <a:off x="7663695" y="629703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设计目的及初衷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99799D1-C000-7786-043C-A41CAD885646}"/>
              </a:ext>
            </a:extLst>
          </p:cNvPr>
          <p:cNvSpPr txBox="1"/>
          <p:nvPr/>
        </p:nvSpPr>
        <p:spPr>
          <a:xfrm>
            <a:off x="6891333" y="70719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01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4748A642-AC65-4B85-5075-A0955E3832FA}"/>
              </a:ext>
            </a:extLst>
          </p:cNvPr>
          <p:cNvSpPr/>
          <p:nvPr/>
        </p:nvSpPr>
        <p:spPr>
          <a:xfrm>
            <a:off x="6831369" y="1861443"/>
            <a:ext cx="678208" cy="67820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061CD40-B351-D55C-03E2-C388ECC5C175}"/>
              </a:ext>
            </a:extLst>
          </p:cNvPr>
          <p:cNvSpPr txBox="1"/>
          <p:nvPr/>
        </p:nvSpPr>
        <p:spPr>
          <a:xfrm>
            <a:off x="7673122" y="1877980"/>
            <a:ext cx="1915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技术创新点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2594178-99D3-2096-1C9A-73843E20C922}"/>
              </a:ext>
            </a:extLst>
          </p:cNvPr>
          <p:cNvSpPr txBox="1"/>
          <p:nvPr/>
        </p:nvSpPr>
        <p:spPr>
          <a:xfrm>
            <a:off x="6891332" y="193475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02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1C54C420-8D3E-9104-DE74-F70E332A39C1}"/>
              </a:ext>
            </a:extLst>
          </p:cNvPr>
          <p:cNvSpPr/>
          <p:nvPr/>
        </p:nvSpPr>
        <p:spPr>
          <a:xfrm>
            <a:off x="6826084" y="3097025"/>
            <a:ext cx="678208" cy="67820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FC2022B-0AE0-AB2B-77B9-8B8625DC7317}"/>
              </a:ext>
            </a:extLst>
          </p:cNvPr>
          <p:cNvSpPr txBox="1"/>
          <p:nvPr/>
        </p:nvSpPr>
        <p:spPr>
          <a:xfrm>
            <a:off x="7682549" y="3097025"/>
            <a:ext cx="26084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kumimoji="1" lang="zh-CN" altLang="en-US" sz="2400" b="1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制作</a:t>
            </a:r>
            <a:r>
              <a:rPr kumimoji="1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方法及过程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1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DA0CCA5-3716-8EB3-33D4-85B7B40EEB34}"/>
              </a:ext>
            </a:extLst>
          </p:cNvPr>
          <p:cNvSpPr txBox="1"/>
          <p:nvPr/>
        </p:nvSpPr>
        <p:spPr>
          <a:xfrm>
            <a:off x="6881906" y="317574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03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E8C54EAE-46AE-EB12-9105-83FF7E21EB88}"/>
              </a:ext>
            </a:extLst>
          </p:cNvPr>
          <p:cNvSpPr/>
          <p:nvPr/>
        </p:nvSpPr>
        <p:spPr>
          <a:xfrm>
            <a:off x="6826084" y="4328765"/>
            <a:ext cx="678208" cy="67820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ABCBC5A-4EE6-FB52-A569-B6CC60155AB2}"/>
              </a:ext>
            </a:extLst>
          </p:cNvPr>
          <p:cNvSpPr txBox="1"/>
          <p:nvPr/>
        </p:nvSpPr>
        <p:spPr>
          <a:xfrm>
            <a:off x="7663695" y="4328765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关键代码展示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CC5E079-B563-4360-46B8-FC67ABD7798B}"/>
              </a:ext>
            </a:extLst>
          </p:cNvPr>
          <p:cNvSpPr txBox="1"/>
          <p:nvPr/>
        </p:nvSpPr>
        <p:spPr>
          <a:xfrm>
            <a:off x="6881906" y="4406259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04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2FB83C8D-0C17-AE38-B4BA-AF42BCA48E1E}"/>
              </a:ext>
            </a:extLst>
          </p:cNvPr>
          <p:cNvSpPr/>
          <p:nvPr/>
        </p:nvSpPr>
        <p:spPr>
          <a:xfrm>
            <a:off x="6826084" y="5560505"/>
            <a:ext cx="678208" cy="67820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439B4BF-A7DC-1CE3-EF28-4E9E9C64B5A8}"/>
              </a:ext>
            </a:extLst>
          </p:cNvPr>
          <p:cNvSpPr txBox="1"/>
          <p:nvPr/>
        </p:nvSpPr>
        <p:spPr>
          <a:xfrm>
            <a:off x="7682549" y="560192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400" b="1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使用说明及先进性</a:t>
            </a:r>
            <a:endParaRPr kumimoji="1" lang="zh-CN" altLang="en-US" sz="2400" b="1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5AFBC50-E4DE-6B17-82D3-A1BF35CCF441}"/>
              </a:ext>
            </a:extLst>
          </p:cNvPr>
          <p:cNvSpPr txBox="1"/>
          <p:nvPr/>
        </p:nvSpPr>
        <p:spPr>
          <a:xfrm>
            <a:off x="6872479" y="5637999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05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6" name="图片 25" descr="卡通人物&#10;&#10;中度可信度描述已自动生成">
            <a:extLst>
              <a:ext uri="{FF2B5EF4-FFF2-40B4-BE49-F238E27FC236}">
                <a16:creationId xmlns:a16="http://schemas.microsoft.com/office/drawing/2014/main" id="{07D2A6B6-98F6-8242-42C3-CB6A78E540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138" y="2351909"/>
            <a:ext cx="2685247" cy="3396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5062FB0-AC1E-164A-DC12-3FF197F90E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29" y="3775233"/>
            <a:ext cx="3972232" cy="27847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39642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-8375" r="69791"/>
          <a:stretch/>
        </p:blipFill>
        <p:spPr>
          <a:xfrm>
            <a:off x="9913955" y="4136066"/>
            <a:ext cx="3769087" cy="364426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52" r="26386" b="9386"/>
          <a:stretch/>
        </p:blipFill>
        <p:spPr>
          <a:xfrm>
            <a:off x="4609387" y="1535399"/>
            <a:ext cx="2936879" cy="3915837"/>
          </a:xfrm>
          <a:prstGeom prst="roundRect">
            <a:avLst>
              <a:gd name="adj" fmla="val 0"/>
            </a:avLst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52" r="26386" b="9386"/>
          <a:stretch/>
        </p:blipFill>
        <p:spPr>
          <a:xfrm>
            <a:off x="7770707" y="1535399"/>
            <a:ext cx="2936879" cy="3915837"/>
          </a:xfrm>
          <a:prstGeom prst="roundRect">
            <a:avLst>
              <a:gd name="adj" fmla="val 0"/>
            </a:avLst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52" r="26386" b="9386"/>
          <a:stretch/>
        </p:blipFill>
        <p:spPr>
          <a:xfrm>
            <a:off x="1409490" y="1535399"/>
            <a:ext cx="2936879" cy="3915837"/>
          </a:xfrm>
          <a:prstGeom prst="roundRect">
            <a:avLst>
              <a:gd name="adj" fmla="val 0"/>
            </a:avLst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E81"/>
                </a:solidFill>
              </a:rPr>
              <a:t>04</a:t>
            </a:r>
            <a:r>
              <a:rPr kumimoji="1" lang="zh-CN" altLang="en-US" dirty="0">
                <a:solidFill>
                  <a:srgbClr val="003E81"/>
                </a:solidFill>
              </a:rPr>
              <a:t> 作品展示</a:t>
            </a:r>
          </a:p>
        </p:txBody>
      </p:sp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rgbClr val="003E8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rgbClr val="003E8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rgbClr val="003E8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14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rgbClr val="003E81"/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134472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>
                    <a:solidFill>
                      <a:srgbClr val="003E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-8375" r="69791"/>
          <a:stretch/>
        </p:blipFill>
        <p:spPr>
          <a:xfrm>
            <a:off x="9913955" y="4136066"/>
            <a:ext cx="3769087" cy="364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rgbClr val="003E81"/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rgbClr val="003E81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rgbClr val="003E81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rgbClr val="003E81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rgbClr val="003E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rgbClr val="003E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rgbClr val="003E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rgbClr val="003E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rgbClr val="003E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3E81"/>
                </a:solidFill>
              </a:rPr>
              <a:t>点击此处添加标题</a:t>
            </a:r>
            <a:endParaRPr lang="en-US" altLang="zh-CN" sz="2000" b="1" dirty="0">
              <a:solidFill>
                <a:srgbClr val="003E81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9742506" y="333552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rgbClr val="003E81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rgbClr val="003E81"/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rgbClr val="003E81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rgbClr val="003E81"/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rgbClr val="003E81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rgbClr val="003E81"/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45" name="图片 44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9742506" y="333552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91" b="40116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51F8C4A-4F48-9075-0BE6-977A95038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243" y="1617437"/>
            <a:ext cx="3429176" cy="320691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DB7B9CC-9C8F-C7FE-74B1-D8FE50D4ED06}"/>
              </a:ext>
            </a:extLst>
          </p:cNvPr>
          <p:cNvSpPr/>
          <p:nvPr/>
        </p:nvSpPr>
        <p:spPr>
          <a:xfrm>
            <a:off x="4399353" y="2641062"/>
            <a:ext cx="7525684" cy="267765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8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设计目的：利用棱镜达到投影的效果，体现出时间流逝的空灵和飘渺。</a:t>
            </a:r>
            <a:br>
              <a:rPr lang="zh-CN" altLang="en-US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en-US" sz="28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设计思路：获取时间，表达时间，表达文本，表达动图</a:t>
            </a:r>
            <a:endParaRPr lang="en-US" altLang="zh-CN" sz="2800" b="1" i="0" dirty="0">
              <a:solidFill>
                <a:srgbClr val="000000"/>
              </a:solidFill>
              <a:effectLst/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800" b="1" cap="none" spc="0" dirty="0">
                <a:ln w="0"/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适用范围：</a:t>
            </a:r>
            <a:r>
              <a:rPr lang="zh-CN" altLang="en-US" sz="28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日常生活的时间管理</a:t>
            </a:r>
            <a:br>
              <a:rPr lang="zh-CN" altLang="en-US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endParaRPr lang="zh-CN" altLang="en-US" sz="2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138BAF9-AC56-55A3-497D-B9559814EAA0}"/>
              </a:ext>
            </a:extLst>
          </p:cNvPr>
          <p:cNvSpPr/>
          <p:nvPr/>
        </p:nvSpPr>
        <p:spPr>
          <a:xfrm>
            <a:off x="4028703" y="1539282"/>
            <a:ext cx="58625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1. </a:t>
            </a:r>
            <a:r>
              <a:rPr lang="zh-CN" alt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设计目的及初衷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796956" y="2128074"/>
            <a:ext cx="8084654" cy="1041761"/>
          </a:xfrm>
        </p:spPr>
        <p:txBody>
          <a:bodyPr/>
          <a:lstStyle/>
          <a:p>
            <a:r>
              <a:rPr kumimoji="1" lang="en-US" altLang="zh-CN" dirty="0"/>
              <a:t>2. </a:t>
            </a:r>
            <a:r>
              <a:rPr kumimoji="1" lang="zh-CN" altLang="en-US" dirty="0"/>
              <a:t>技术创新点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3796956" y="3169834"/>
            <a:ext cx="8084654" cy="588643"/>
          </a:xfrm>
        </p:spPr>
        <p:txBody>
          <a:bodyPr/>
          <a:lstStyle/>
          <a:p>
            <a:r>
              <a:rPr kumimoji="1" lang="en-US" altLang="zh-CN" dirty="0"/>
              <a:t>                 ——</a:t>
            </a:r>
            <a:r>
              <a:rPr kumimoji="1" lang="zh-CN" altLang="en-US" dirty="0"/>
              <a:t>做不被定义的投影！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3368133" y="6858000"/>
            <a:ext cx="8084654" cy="797088"/>
          </a:xfrm>
        </p:spPr>
        <p:txBody>
          <a:bodyPr/>
          <a:lstStyle/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-8375" r="69791"/>
          <a:stretch/>
        </p:blipFill>
        <p:spPr>
          <a:xfrm>
            <a:off x="9913955" y="4136066"/>
            <a:ext cx="3769087" cy="3644263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技术创新点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3173021" y="1620644"/>
            <a:ext cx="765739" cy="45719"/>
          </a:xfrm>
          <a:prstGeom prst="rect">
            <a:avLst/>
          </a:prstGeom>
          <a:solidFill>
            <a:srgbClr val="003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3318986" y="5537267"/>
            <a:ext cx="8593332" cy="761042"/>
          </a:xfrm>
          <a:prstGeom prst="rect">
            <a:avLst/>
          </a:prstGeom>
          <a:gradFill>
            <a:gsLst>
              <a:gs pos="0">
                <a:schemeClr val="accent1">
                  <a:lumMod val="7000"/>
                  <a:lumOff val="93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63500"/>
          </a:effectLst>
        </p:spPr>
        <p:txBody>
          <a:bodyPr vert="horz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36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  <a:r>
              <a:rPr lang="zh-CN" altLang="en-US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更改</a:t>
            </a:r>
            <a:r>
              <a:rPr lang="en-US" altLang="zh-CN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ST7735</a:t>
            </a:r>
            <a:r>
              <a:rPr lang="zh-CN" altLang="en-US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电路板相应驱动以达到目的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048010" y="1468491"/>
            <a:ext cx="1415772" cy="670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rgbClr val="003E81"/>
                </a:solidFill>
              </a:rPr>
              <a:t>技术点</a:t>
            </a:r>
            <a:endParaRPr lang="en-US" altLang="zh-CN" sz="3200" b="1" dirty="0">
              <a:solidFill>
                <a:srgbClr val="003E8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70472" y="1541468"/>
            <a:ext cx="816249" cy="814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rgbClr val="003E81"/>
                </a:solidFill>
              </a:rPr>
              <a:t>01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B4953DC-8B76-CA94-A9EA-9161DD3E1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7078" y="1258307"/>
            <a:ext cx="3536064" cy="269505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902CC0A-53B5-AEEF-E4E2-E96D76C08587}"/>
              </a:ext>
            </a:extLst>
          </p:cNvPr>
          <p:cNvSpPr txBox="1"/>
          <p:nvPr/>
        </p:nvSpPr>
        <p:spPr>
          <a:xfrm>
            <a:off x="3173021" y="2341413"/>
            <a:ext cx="7751076" cy="761042"/>
          </a:xfrm>
          <a:prstGeom prst="rect">
            <a:avLst/>
          </a:prstGeom>
          <a:gradFill>
            <a:gsLst>
              <a:gs pos="0">
                <a:schemeClr val="accent1">
                  <a:lumMod val="7000"/>
                  <a:lumOff val="93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63500"/>
          </a:effectLst>
        </p:spPr>
        <p:txBody>
          <a:bodyPr vert="horz"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  <a:r>
              <a:rPr lang="zh-CN" altLang="en-US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联网获取时间利用时间戳表达时间</a:t>
            </a:r>
            <a:endParaRPr lang="en-US" altLang="zh-CN" sz="3600" b="1" i="0" dirty="0">
              <a:solidFill>
                <a:srgbClr val="000000"/>
              </a:solidFill>
              <a:effectLst/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4B9C1FE-8E13-95F0-B8BB-B9EF725E4903}"/>
              </a:ext>
            </a:extLst>
          </p:cNvPr>
          <p:cNvSpPr txBox="1"/>
          <p:nvPr/>
        </p:nvSpPr>
        <p:spPr>
          <a:xfrm>
            <a:off x="3764171" y="3240680"/>
            <a:ext cx="7650755" cy="1200329"/>
          </a:xfrm>
          <a:prstGeom prst="rect">
            <a:avLst/>
          </a:prstGeom>
          <a:gradFill>
            <a:gsLst>
              <a:gs pos="0">
                <a:schemeClr val="accent1">
                  <a:lumMod val="7000"/>
                  <a:lumOff val="93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63500"/>
          </a:effectLst>
        </p:spPr>
        <p:txBody>
          <a:bodyPr vert="horz" wrap="square">
            <a:spAutoFit/>
          </a:bodyPr>
          <a:lstStyle/>
          <a:p>
            <a:r>
              <a:rPr lang="en-US" altLang="zh-CN" sz="36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</a:t>
            </a:r>
            <a:r>
              <a:rPr lang="zh-CN" altLang="en-US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对文字和动图逐帧取模构建数组进行表达</a:t>
            </a:r>
            <a:endParaRPr lang="zh-CN" altLang="en-US" sz="36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242124E-CB6C-23FB-656C-8E0241F7F1EF}"/>
              </a:ext>
            </a:extLst>
          </p:cNvPr>
          <p:cNvSpPr txBox="1"/>
          <p:nvPr/>
        </p:nvSpPr>
        <p:spPr>
          <a:xfrm>
            <a:off x="2973680" y="4635645"/>
            <a:ext cx="7478938" cy="6463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softEdge rad="63500"/>
          </a:effectLst>
        </p:spPr>
        <p:txBody>
          <a:bodyPr vert="horz" wrap="square">
            <a:spAutoFit/>
          </a:bodyPr>
          <a:lstStyle/>
          <a:p>
            <a:r>
              <a:rPr lang="en-US" altLang="zh-CN" sz="36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  <a:r>
              <a:rPr lang="zh-CN" altLang="en-US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对于</a:t>
            </a:r>
            <a:r>
              <a:rPr lang="en-US" altLang="zh-CN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esp32</a:t>
            </a:r>
            <a:r>
              <a:rPr lang="zh-CN" altLang="en-US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库函数的开发利用</a:t>
            </a:r>
            <a:endParaRPr lang="zh-CN" altLang="en-US" sz="36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  <p:bldP spid="17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3B37141-8BEA-5620-3557-4579DBDCBF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技术创新点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78184D-BF7F-C7B3-234F-518FABA27A9E}"/>
              </a:ext>
            </a:extLst>
          </p:cNvPr>
          <p:cNvSpPr txBox="1"/>
          <p:nvPr/>
        </p:nvSpPr>
        <p:spPr>
          <a:xfrm>
            <a:off x="3572467" y="1499092"/>
            <a:ext cx="105628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accent1">
                    <a:lumMod val="75000"/>
                  </a:schemeClr>
                </a:solidFill>
              </a:rPr>
              <a:t>02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D5369CC-70B9-CD83-20D0-E4B91D3AE9D4}"/>
              </a:ext>
            </a:extLst>
          </p:cNvPr>
          <p:cNvSpPr txBox="1"/>
          <p:nvPr/>
        </p:nvSpPr>
        <p:spPr>
          <a:xfrm>
            <a:off x="4731167" y="1548752"/>
            <a:ext cx="2502052" cy="670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E81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创新点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3E81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9FFD1F9-2D5F-21EE-521C-679654548616}"/>
              </a:ext>
            </a:extLst>
          </p:cNvPr>
          <p:cNvSpPr txBox="1"/>
          <p:nvPr/>
        </p:nvSpPr>
        <p:spPr>
          <a:xfrm>
            <a:off x="3234368" y="2649148"/>
            <a:ext cx="3928094" cy="2554545"/>
          </a:xfrm>
          <a:prstGeom prst="rect">
            <a:avLst/>
          </a:prstGeom>
          <a:gradFill>
            <a:gsLst>
              <a:gs pos="51137">
                <a:srgbClr val="BFE3F4"/>
              </a:gs>
              <a:gs pos="18972">
                <a:srgbClr val="E1F2FA"/>
              </a:gs>
              <a:gs pos="29323">
                <a:srgbClr val="D6EDF8"/>
              </a:gs>
              <a:gs pos="63196">
                <a:srgbClr val="B2DDF2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 cap="rnd">
            <a:gradFill>
              <a:gsLst>
                <a:gs pos="0">
                  <a:schemeClr val="accent1">
                    <a:lumMod val="7000"/>
                    <a:lumOff val="93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round/>
          </a:ln>
          <a:effectLst>
            <a:softEdge rad="63500"/>
          </a:effectLst>
        </p:spPr>
        <p:txBody>
          <a:bodyPr vert="horz" wrap="square" anchor="ctr">
            <a:spAutoFit/>
          </a:bodyPr>
          <a:lstStyle/>
          <a:p>
            <a:r>
              <a:rPr lang="en-US" altLang="zh-CN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  <a: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只需在烧录过程中联网搭载了蓄电池，从而达到脱网脱机正常运行</a:t>
            </a:r>
            <a:b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endParaRPr lang="zh-CN" altLang="en-US" sz="32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CEF0523-3E79-8C3E-AD7B-4D9E13B07770}"/>
              </a:ext>
            </a:extLst>
          </p:cNvPr>
          <p:cNvSpPr txBox="1"/>
          <p:nvPr/>
        </p:nvSpPr>
        <p:spPr>
          <a:xfrm>
            <a:off x="7908864" y="2218872"/>
            <a:ext cx="3928094" cy="3970318"/>
          </a:xfrm>
          <a:prstGeom prst="rect">
            <a:avLst/>
          </a:prstGeom>
          <a:gradFill>
            <a:gsLst>
              <a:gs pos="51137">
                <a:srgbClr val="BFE3F4"/>
              </a:gs>
              <a:gs pos="18972">
                <a:srgbClr val="E1F2FA"/>
              </a:gs>
              <a:gs pos="29323">
                <a:srgbClr val="D6EDF8"/>
              </a:gs>
              <a:gs pos="63196">
                <a:srgbClr val="B2DDF2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63500"/>
          </a:effectLst>
        </p:spPr>
        <p:txBody>
          <a:bodyPr vert="horz" wrap="square" anchor="b" anchorCtr="0">
            <a:spAutoFit/>
          </a:bodyPr>
          <a:lstStyle/>
          <a:p>
            <a:r>
              <a:rPr lang="en-US" altLang="zh-CN" sz="36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2</a:t>
            </a:r>
            <a:r>
              <a:rPr lang="zh-CN" altLang="en-US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灵活性较高，可更改时区、颜色</a:t>
            </a:r>
            <a:r>
              <a:rPr lang="zh-CN" altLang="en-US" sz="36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zh-CN" altLang="en-US" sz="3600" b="1" i="0" dirty="0">
                <a:solidFill>
                  <a:srgbClr val="000000"/>
                </a:solidFill>
                <a:effectLst/>
                <a:latin typeface="华文新魏" panose="02010800040101010101" pitchFamily="2" charset="-122"/>
                <a:ea typeface="华文新魏" panose="02010800040101010101" pitchFamily="2" charset="-122"/>
              </a:rPr>
              <a:t>字体和图片内容以及时间显示位置和样式。有丰富个性与特色，可玩性高、立体感强。</a:t>
            </a:r>
            <a:endParaRPr lang="zh-CN" altLang="en-US" sz="36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12CB6BB-8D5A-B79F-9198-E84BE4AE9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046" y="4874408"/>
            <a:ext cx="2189421" cy="172535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4E135D34-051F-4D2F-83A7-D38C0949BDE6}"/>
              </a:ext>
            </a:extLst>
          </p:cNvPr>
          <p:cNvSpPr/>
          <p:nvPr/>
        </p:nvSpPr>
        <p:spPr>
          <a:xfrm>
            <a:off x="4057788" y="6074920"/>
            <a:ext cx="695575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400" b="1" dirty="0">
                <a:ln w="0"/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既</a:t>
            </a:r>
            <a:r>
              <a:rPr lang="zh-CN" altLang="en-US" sz="4400" b="1" cap="none" spc="0" dirty="0">
                <a:ln w="0"/>
                <a:solidFill>
                  <a:schemeClr val="tx2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可成为桌面上的时尚摆件</a:t>
            </a:r>
            <a:endParaRPr lang="en-US" altLang="zh-CN" sz="4400" b="1" cap="none" spc="0" dirty="0">
              <a:ln w="0"/>
              <a:solidFill>
                <a:schemeClr val="tx2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sz="4400" b="1" cap="none" spc="0" dirty="0">
                <a:ln w="0"/>
                <a:solidFill>
                  <a:schemeClr val="tx2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也可作为外带便携的小时钟</a:t>
            </a:r>
          </a:p>
        </p:txBody>
      </p:sp>
    </p:spTree>
    <p:extLst>
      <p:ext uri="{BB962C8B-B14F-4D97-AF65-F5344CB8AC3E}">
        <p14:creationId xmlns:p14="http://schemas.microsoft.com/office/powerpoint/2010/main" val="1440775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>
          <a:xfrm>
            <a:off x="4640704" y="660101"/>
            <a:ext cx="2910592" cy="2373032"/>
          </a:xfrm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113902" y="3033133"/>
            <a:ext cx="5755185" cy="825190"/>
          </a:xfrm>
        </p:spPr>
        <p:txBody>
          <a:bodyPr/>
          <a:lstStyle/>
          <a:p>
            <a:r>
              <a:rPr kumimoji="1" lang="zh-CN" altLang="en-US" dirty="0"/>
              <a:t>制作方法及过程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E81"/>
                </a:solidFill>
              </a:rPr>
              <a:t>03</a:t>
            </a:r>
            <a:r>
              <a:rPr kumimoji="1" lang="zh-CN" altLang="en-US" dirty="0">
                <a:solidFill>
                  <a:srgbClr val="003E81"/>
                </a:solidFill>
              </a:rPr>
              <a:t> 制作方法及过程</a:t>
            </a:r>
            <a:endParaRPr kumimoji="1" lang="en-US" altLang="zh-CN" dirty="0">
              <a:solidFill>
                <a:srgbClr val="003E81"/>
              </a:solidFill>
            </a:endParaRP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  <a:solidFill>
            <a:srgbClr val="003E81"/>
          </a:solidFill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7106691" y="1600327"/>
            <a:ext cx="4803232" cy="4019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buFont typeface="+mj-lt"/>
              <a:buAutoNum type="arabicPeriod"/>
            </a:pPr>
            <a:r>
              <a:rPr lang="zh-CN" altLang="zh-CN" sz="2500" b="1" kern="100" dirty="0">
                <a:effectLst/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屏幕初始化，彩线绘制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2500" b="1" kern="100" dirty="0">
                <a:effectLst/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镜像投影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2500" b="1" kern="100" dirty="0">
                <a:effectLst/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文字取模，建立文字库</a:t>
            </a:r>
            <a:r>
              <a:rPr lang="en-US" altLang="zh-CN" sz="2500" b="1" kern="100" dirty="0">
                <a:effectLst/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test</a:t>
            </a:r>
            <a:endParaRPr lang="zh-CN" altLang="zh-CN" sz="2500" b="1" kern="100" dirty="0">
              <a:effectLst/>
              <a:latin typeface="华文新魏" panose="02010800040101010101" pitchFamily="2" charset="-122"/>
              <a:ea typeface="华文新魏" panose="0201080004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2500" b="1" kern="100" dirty="0">
                <a:effectLst/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动图取帧，更改分辨率，图片取模，建立图片库</a:t>
            </a:r>
            <a:r>
              <a:rPr lang="en-US" altLang="zh-CN" sz="2500" b="1" kern="100" dirty="0">
                <a:effectLst/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bmp1,bmp2</a:t>
            </a:r>
            <a:endParaRPr lang="zh-CN" altLang="zh-CN" sz="2500" b="1" kern="100" dirty="0">
              <a:effectLst/>
              <a:latin typeface="华文新魏" panose="02010800040101010101" pitchFamily="2" charset="-122"/>
              <a:ea typeface="华文新魏" panose="0201080004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2500" b="1" kern="100" dirty="0">
                <a:effectLst/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联网取时间，调整时区，时间戳，时间结构体，表达时间</a:t>
            </a:r>
            <a:endParaRPr lang="en-US" altLang="zh-CN" sz="2500" b="1" kern="100" dirty="0">
              <a:effectLst/>
              <a:latin typeface="华文新魏" panose="02010800040101010101" pitchFamily="2" charset="-122"/>
              <a:ea typeface="华文新魏" panose="0201080004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zh-CN" altLang="zh-CN" sz="2500" b="1" kern="100" dirty="0">
                <a:effectLst/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各引脚焊接，电源模块焊接</a:t>
            </a:r>
          </a:p>
          <a:p>
            <a:pPr marL="342900" lvl="0" indent="-342900" algn="just">
              <a:buFont typeface="+mj-lt"/>
              <a:buAutoNum type="arabicPeriod"/>
            </a:pPr>
            <a:endParaRPr lang="zh-CN" altLang="zh-CN" sz="2500" kern="100" dirty="0">
              <a:effectLst/>
              <a:latin typeface="华文新魏" panose="02010800040101010101" pitchFamily="2" charset="-122"/>
              <a:ea typeface="华文新魏" panose="020108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endParaRPr lang="zh-CN" altLang="en-US" sz="2500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105088" y="1142739"/>
            <a:ext cx="1415772" cy="525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400" b="1" dirty="0">
                <a:solidFill>
                  <a:srgbClr val="003E81"/>
                </a:solidFill>
              </a:rPr>
              <a:t>表盘制作</a:t>
            </a:r>
            <a:endParaRPr lang="en-US" altLang="zh-CN" sz="2400" b="1" dirty="0">
              <a:solidFill>
                <a:srgbClr val="003E81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  <a:solidFill>
            <a:srgbClr val="003E81"/>
          </a:solidFill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2248217" y="2794615"/>
            <a:ext cx="4944980" cy="148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>
              <a:lnSpc>
                <a:spcPct val="130000"/>
              </a:lnSpc>
            </a:pPr>
            <a:r>
              <a:rPr lang="zh-CN" altLang="en-US" sz="2400" b="1" dirty="0">
                <a:solidFill>
                  <a:srgbClr val="003E81"/>
                </a:solidFill>
              </a:rPr>
              <a:t>利用</a:t>
            </a:r>
            <a:r>
              <a:rPr lang="en-US" altLang="zh-CN" sz="2400" b="1" dirty="0" err="1">
                <a:solidFill>
                  <a:srgbClr val="003E81"/>
                </a:solidFill>
              </a:rPr>
              <a:t>PCtoLCD</a:t>
            </a:r>
            <a:r>
              <a:rPr lang="zh-CN" altLang="en-US" sz="2400" b="1" dirty="0">
                <a:solidFill>
                  <a:srgbClr val="003E81"/>
                </a:solidFill>
              </a:rPr>
              <a:t>软件取字模、用</a:t>
            </a:r>
            <a:r>
              <a:rPr lang="en-US" altLang="zh-CN" sz="2400" b="1" dirty="0" err="1">
                <a:solidFill>
                  <a:srgbClr val="003E81"/>
                </a:solidFill>
              </a:rPr>
              <a:t>Icd-imageconverter</a:t>
            </a:r>
            <a:r>
              <a:rPr lang="zh-CN" altLang="en-US" sz="2400" b="1" dirty="0">
                <a:solidFill>
                  <a:srgbClr val="003E81"/>
                </a:solidFill>
              </a:rPr>
              <a:t>软件，图片取模</a:t>
            </a:r>
            <a:endParaRPr lang="en-US" altLang="zh-CN" sz="2400" b="1" dirty="0">
              <a:solidFill>
                <a:srgbClr val="003E81"/>
              </a:solidFill>
            </a:endParaRPr>
          </a:p>
          <a:p>
            <a:pPr defTabSz="914377">
              <a:lnSpc>
                <a:spcPct val="130000"/>
              </a:lnSpc>
            </a:pPr>
            <a:r>
              <a:rPr lang="zh-CN" altLang="en-US" sz="2400" b="1" dirty="0">
                <a:solidFill>
                  <a:srgbClr val="003E81"/>
                </a:solidFill>
              </a:rPr>
              <a:t>用</a:t>
            </a:r>
            <a:r>
              <a:rPr lang="en-US" altLang="zh-CN" sz="2400" b="1" dirty="0" err="1">
                <a:solidFill>
                  <a:srgbClr val="003E81"/>
                </a:solidFill>
              </a:rPr>
              <a:t>gifztq</a:t>
            </a:r>
            <a:r>
              <a:rPr lang="zh-CN" altLang="en-US" sz="2400" b="1" dirty="0">
                <a:solidFill>
                  <a:srgbClr val="003E81"/>
                </a:solidFill>
              </a:rPr>
              <a:t>软件取帧</a:t>
            </a:r>
            <a:endParaRPr lang="en-US" altLang="zh-CN" sz="2400" b="1" dirty="0">
              <a:solidFill>
                <a:srgbClr val="003E8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748522" y="1777937"/>
            <a:ext cx="2339102" cy="10057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400" b="1" dirty="0">
                <a:solidFill>
                  <a:srgbClr val="003E81"/>
                </a:solidFill>
              </a:rPr>
              <a:t>文字、图片取模</a:t>
            </a:r>
            <a:endParaRPr lang="en-US" altLang="zh-CN" sz="2400" b="1" dirty="0">
              <a:solidFill>
                <a:srgbClr val="003E81"/>
              </a:solidFill>
            </a:endParaRPr>
          </a:p>
          <a:p>
            <a:pPr lvl="0">
              <a:lnSpc>
                <a:spcPct val="130000"/>
              </a:lnSpc>
            </a:pPr>
            <a:r>
              <a:rPr lang="zh-CN" altLang="en-US" sz="2400" b="1" dirty="0">
                <a:solidFill>
                  <a:srgbClr val="003E81"/>
                </a:solidFill>
              </a:rPr>
              <a:t>动图取帧</a:t>
            </a:r>
            <a:endParaRPr lang="en-US" altLang="zh-CN" sz="2400" b="1" dirty="0">
              <a:solidFill>
                <a:srgbClr val="003E81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  <a:solidFill>
            <a:srgbClr val="003E81"/>
          </a:solidFill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3503463" y="4248841"/>
            <a:ext cx="2649680" cy="10057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400" b="1" dirty="0">
                <a:solidFill>
                  <a:srgbClr val="003E81"/>
                </a:solidFill>
              </a:rPr>
              <a:t>配置</a:t>
            </a:r>
            <a:r>
              <a:rPr lang="en-US" altLang="zh-CN" sz="2400" b="1" dirty="0">
                <a:solidFill>
                  <a:srgbClr val="003E81"/>
                </a:solidFill>
              </a:rPr>
              <a:t>Arduino</a:t>
            </a:r>
            <a:r>
              <a:rPr lang="zh-CN" altLang="en-US" sz="2400" b="1" dirty="0">
                <a:solidFill>
                  <a:srgbClr val="003E81"/>
                </a:solidFill>
              </a:rPr>
              <a:t>环境、下载库文件</a:t>
            </a:r>
            <a:endParaRPr lang="en-US" altLang="zh-CN" sz="2400" b="1" dirty="0">
              <a:solidFill>
                <a:srgbClr val="003E81"/>
              </a:solidFill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5390D277-95EE-6F1F-F679-704B64681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463" y="5470295"/>
            <a:ext cx="5391295" cy="94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5AF491D-0D97-DC6D-164E-044E70A2DE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04 </a:t>
            </a:r>
            <a:r>
              <a:rPr lang="zh-CN" altLang="en-US" dirty="0"/>
              <a:t>关键代码展示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250577-7C41-DCEB-06CB-7E50D3DF6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33" y="815680"/>
            <a:ext cx="4292821" cy="47817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F6C54ED-DB1E-A567-8A4C-496C541F6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850" y="337034"/>
            <a:ext cx="3733992" cy="488975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EA3D0D9-04B8-5804-FEFA-B4F71A5A1E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6851" y="5226785"/>
            <a:ext cx="3384724" cy="8699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8233209-09C5-1D62-AA3D-1E506F4EE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8842" y="337034"/>
            <a:ext cx="2978303" cy="454048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C9F3D9F-EF9F-4663-0877-682B78DF45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19272" y="4877517"/>
            <a:ext cx="3518081" cy="54612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C9ED69B-CE00-C35B-37EC-D5D10BCDE0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63899" y="5226785"/>
            <a:ext cx="1826661" cy="148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972542"/>
      </p:ext>
    </p:extLst>
  </p:cSld>
  <p:clrMapOvr>
    <a:masterClrMapping/>
  </p:clrMapOvr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773</TotalTime>
  <Words>1587</Words>
  <Application>Microsoft Office PowerPoint</Application>
  <PresentationFormat>宽屏</PresentationFormat>
  <Paragraphs>134</Paragraphs>
  <Slides>23</Slides>
  <Notes>0</Notes>
  <HiddenSlides>9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Source Han Serif SC Heavy</vt:lpstr>
      <vt:lpstr>Source Han Serif SC SemiBold</vt:lpstr>
      <vt:lpstr>等线</vt:lpstr>
      <vt:lpstr>华文新魏</vt:lpstr>
      <vt:lpstr>楷体</vt:lpstr>
      <vt:lpstr>微软雅黑</vt:lpstr>
      <vt:lpstr>微软雅黑</vt:lpstr>
      <vt:lpstr>Arial</vt:lpstr>
      <vt:lpstr>Times New Roman</vt:lpstr>
      <vt:lpstr>模板页面</vt:lpstr>
      <vt:lpstr>OfficePLUS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王 越洋</cp:lastModifiedBy>
  <cp:revision>147</cp:revision>
  <dcterms:created xsi:type="dcterms:W3CDTF">2015-08-18T02:51:41Z</dcterms:created>
  <dcterms:modified xsi:type="dcterms:W3CDTF">2023-10-06T07:50:43Z</dcterms:modified>
  <cp:category/>
</cp:coreProperties>
</file>

<file path=docProps/thumbnail.jpeg>
</file>